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F87DB-847F-4EF7-8449-E058B91985D8}" type="datetimeFigureOut">
              <a:rPr lang="cs-CZ" smtClean="0"/>
              <a:t>29.4.2017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58A06B-69FF-4445-958B-677A97BED7F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F87DB-847F-4EF7-8449-E058B91985D8}" type="datetimeFigureOut">
              <a:rPr lang="cs-CZ" smtClean="0"/>
              <a:t>29.4.2017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58A06B-69FF-4445-958B-677A97BED7F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F87DB-847F-4EF7-8449-E058B91985D8}" type="datetimeFigureOut">
              <a:rPr lang="cs-CZ" smtClean="0"/>
              <a:t>29.4.2017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58A06B-69FF-4445-958B-677A97BED7F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F87DB-847F-4EF7-8449-E058B91985D8}" type="datetimeFigureOut">
              <a:rPr lang="cs-CZ" smtClean="0"/>
              <a:t>29.4.2017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58A06B-69FF-4445-958B-677A97BED7F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F87DB-847F-4EF7-8449-E058B91985D8}" type="datetimeFigureOut">
              <a:rPr lang="cs-CZ" smtClean="0"/>
              <a:t>29.4.2017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58A06B-69FF-4445-958B-677A97BED7F8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F87DB-847F-4EF7-8449-E058B91985D8}" type="datetimeFigureOut">
              <a:rPr lang="cs-CZ" smtClean="0"/>
              <a:t>29.4.2017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58A06B-69FF-4445-958B-677A97BED7F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F87DB-847F-4EF7-8449-E058B91985D8}" type="datetimeFigureOut">
              <a:rPr lang="cs-CZ" smtClean="0"/>
              <a:t>29.4.2017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58A06B-69FF-4445-958B-677A97BED7F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F87DB-847F-4EF7-8449-E058B91985D8}" type="datetimeFigureOut">
              <a:rPr lang="cs-CZ" smtClean="0"/>
              <a:t>29.4.2017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58A06B-69FF-4445-958B-677A97BED7F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F87DB-847F-4EF7-8449-E058B91985D8}" type="datetimeFigureOut">
              <a:rPr lang="cs-CZ" smtClean="0"/>
              <a:t>29.4.2017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58A06B-69FF-4445-958B-677A97BED7F8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F87DB-847F-4EF7-8449-E058B91985D8}" type="datetimeFigureOut">
              <a:rPr lang="cs-CZ" smtClean="0"/>
              <a:t>29.4.2017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58A06B-69FF-4445-958B-677A97BED7F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F87DB-847F-4EF7-8449-E058B91985D8}" type="datetimeFigureOut">
              <a:rPr lang="cs-CZ" smtClean="0"/>
              <a:t>29.4.2017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58A06B-69FF-4445-958B-677A97BED7F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0BF87DB-847F-4EF7-8449-E058B91985D8}" type="datetimeFigureOut">
              <a:rPr lang="cs-CZ" smtClean="0"/>
              <a:t>29.4.2017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258A06B-69FF-4445-958B-677A97BED7F8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vzdelani-neni-jen-pro-zaky.webnode.cz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vzdelani-neni-jen-pro-zaky.webnode.cz/diseminace-aneb-sireni-vysledku-v-praxi/" TargetMode="Externa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62380" y="-22381"/>
            <a:ext cx="7406640" cy="1472184"/>
          </a:xfrm>
        </p:spPr>
        <p:txBody>
          <a:bodyPr/>
          <a:lstStyle/>
          <a:p>
            <a:r>
              <a:rPr lang="cs-CZ" dirty="0" smtClean="0"/>
              <a:t>     Vzdělání není jen pro žáky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1844824"/>
            <a:ext cx="7406640" cy="2592288"/>
          </a:xfrm>
        </p:spPr>
        <p:txBody>
          <a:bodyPr>
            <a:normAutofit fontScale="92500" lnSpcReduction="20000"/>
          </a:bodyPr>
          <a:lstStyle/>
          <a:p>
            <a:r>
              <a:rPr lang="cs-CZ" sz="3200" dirty="0" smtClean="0"/>
              <a:t>Mezinárodní projekt</a:t>
            </a:r>
          </a:p>
          <a:p>
            <a:r>
              <a:rPr lang="cs-CZ" sz="3200" dirty="0" smtClean="0"/>
              <a:t>Erasmus </a:t>
            </a:r>
            <a:r>
              <a:rPr lang="cs-CZ" sz="3200" dirty="0"/>
              <a:t>+ </a:t>
            </a:r>
            <a:r>
              <a:rPr lang="cs-CZ" sz="3200" dirty="0" smtClean="0"/>
              <a:t>  KA </a:t>
            </a:r>
            <a:r>
              <a:rPr lang="cs-CZ" sz="3200" dirty="0"/>
              <a:t>1 </a:t>
            </a:r>
            <a:endParaRPr lang="cs-CZ" sz="3200" dirty="0" smtClean="0"/>
          </a:p>
          <a:p>
            <a:r>
              <a:rPr lang="cs-CZ" sz="3200" dirty="0" smtClean="0"/>
              <a:t>– </a:t>
            </a:r>
            <a:r>
              <a:rPr lang="cs-CZ" sz="3200" dirty="0"/>
              <a:t>mobility jednotlivců  v oblasti </a:t>
            </a:r>
            <a:r>
              <a:rPr lang="cs-CZ" sz="3200" dirty="0" smtClean="0"/>
              <a:t>vzdělávání</a:t>
            </a:r>
          </a:p>
          <a:p>
            <a:r>
              <a:rPr lang="cs-CZ" sz="3200" dirty="0" smtClean="0"/>
              <a:t>Základní škola Okružní 1235, Most</a:t>
            </a:r>
          </a:p>
          <a:p>
            <a:endParaRPr lang="cs-CZ" dirty="0"/>
          </a:p>
          <a:p>
            <a:r>
              <a:rPr lang="cs-CZ" dirty="0" smtClean="0">
                <a:hlinkClick r:id="rId2"/>
              </a:rPr>
              <a:t>http://vzdelani-neni-jen-pro-zaky.webnode.cz/</a:t>
            </a:r>
            <a:endParaRPr lang="cs-CZ" dirty="0"/>
          </a:p>
        </p:txBody>
      </p:sp>
      <p:pic>
        <p:nvPicPr>
          <p:cNvPr id="1026" name="Picture 2" descr="C:\Users\evik\Desktop\KA1 2015\3. webnode\stažený soub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225729"/>
            <a:ext cx="28098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vik\Desktop\KA1 2015\3. webnode\zna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869160"/>
            <a:ext cx="1738875" cy="13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778624" y="552123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2016/2017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7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16778"/>
            <a:ext cx="4015680" cy="1162050"/>
          </a:xfrm>
        </p:spPr>
        <p:txBody>
          <a:bodyPr/>
          <a:lstStyle/>
          <a:p>
            <a:r>
              <a:rPr lang="cs-CZ" dirty="0" smtClean="0"/>
              <a:t>Jazykový kurz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exeter,velká</a:t>
            </a:r>
            <a:r>
              <a:rPr lang="cs-CZ" dirty="0" smtClean="0"/>
              <a:t>  </a:t>
            </a:r>
            <a:r>
              <a:rPr lang="cs-CZ" dirty="0" err="1" smtClean="0"/>
              <a:t>británie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62744" y="1340768"/>
            <a:ext cx="3810000" cy="698500"/>
          </a:xfrm>
        </p:spPr>
        <p:txBody>
          <a:bodyPr>
            <a:noAutofit/>
          </a:bodyPr>
          <a:lstStyle/>
          <a:p>
            <a:r>
              <a:rPr lang="cs-CZ" sz="2000" dirty="0"/>
              <a:t>a</a:t>
            </a:r>
            <a:r>
              <a:rPr lang="cs-CZ" sz="2000" dirty="0" smtClean="0"/>
              <a:t>neb jak se učitelka Ze a Matiky</a:t>
            </a:r>
          </a:p>
          <a:p>
            <a:r>
              <a:rPr lang="cs-CZ" sz="2000" dirty="0" smtClean="0"/>
              <a:t>chtěla zlepšit v angličtině:</a:t>
            </a:r>
            <a:endParaRPr lang="cs-CZ" sz="20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44" y="1656357"/>
            <a:ext cx="2978389" cy="2162007"/>
          </a:xfrm>
        </p:spPr>
      </p:pic>
      <p:sp>
        <p:nvSpPr>
          <p:cNvPr id="5" name="TextovéPole 4"/>
          <p:cNvSpPr txBox="1"/>
          <p:nvPr/>
        </p:nvSpPr>
        <p:spPr>
          <a:xfrm>
            <a:off x="4572000" y="260649"/>
            <a:ext cx="4392488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Vzdělání neznamená jen chození do školy,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zdělání je zejména rozvoj vlastní osobnosti.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Je to něco, na čem bychom měli pracovat 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elý život. </a:t>
            </a:r>
            <a:r>
              <a:rPr lang="cs-CZ" i="1" dirty="0" smtClean="0">
                <a:solidFill>
                  <a:schemeClr val="accent1">
                    <a:lumMod val="75000"/>
                  </a:schemeClr>
                </a:solidFill>
              </a:rPr>
              <a:t>(Petr Havránek)</a:t>
            </a:r>
            <a:endParaRPr lang="cs-CZ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068960"/>
            <a:ext cx="1711762" cy="2852936"/>
          </a:xfrm>
          <a:prstGeom prst="rect">
            <a:avLst/>
          </a:prstGeom>
        </p:spPr>
      </p:pic>
      <p:sp>
        <p:nvSpPr>
          <p:cNvPr id="11" name="Zaoblený obdélníkový popisek 10"/>
          <p:cNvSpPr/>
          <p:nvPr/>
        </p:nvSpPr>
        <p:spPr>
          <a:xfrm>
            <a:off x="251520" y="2204864"/>
            <a:ext cx="2016224" cy="295232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Do </a:t>
            </a:r>
            <a:r>
              <a:rPr lang="cs-CZ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you</a:t>
            </a:r>
            <a:r>
              <a:rPr lang="cs-CZ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speak</a:t>
            </a:r>
            <a:r>
              <a:rPr lang="cs-CZ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English</a:t>
            </a:r>
            <a:r>
              <a:rPr lang="cs-CZ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?</a:t>
            </a:r>
          </a:p>
          <a:p>
            <a:pPr algn="ctr"/>
            <a:r>
              <a:rPr lang="cs-CZ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Yes</a:t>
            </a:r>
            <a:r>
              <a:rPr lang="cs-CZ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</a:t>
            </a:r>
          </a:p>
          <a:p>
            <a:pPr algn="ctr"/>
            <a:r>
              <a:rPr lang="cs-CZ" sz="24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o</a:t>
            </a:r>
            <a:r>
              <a:rPr lang="cs-CZ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f</a:t>
            </a:r>
            <a:r>
              <a:rPr lang="cs-CZ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course</a:t>
            </a:r>
            <a:endParaRPr lang="cs-CZ" sz="24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cs-CZ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</a:t>
            </a:r>
            <a:endParaRPr lang="cs-CZ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936377" y="3818364"/>
            <a:ext cx="528151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u="sng" dirty="0" smtClean="0"/>
              <a:t>Využití v praxi ?</a:t>
            </a:r>
          </a:p>
          <a:p>
            <a:r>
              <a:rPr lang="cs-CZ" sz="2400" dirty="0" smtClean="0"/>
              <a:t>- zlepšení komunikačních schopností </a:t>
            </a:r>
          </a:p>
          <a:p>
            <a:r>
              <a:rPr lang="cs-CZ" sz="2400" dirty="0" smtClean="0"/>
              <a:t>- možnost sledování výukových filmů </a:t>
            </a:r>
            <a:endParaRPr lang="cs-CZ" sz="2400" dirty="0"/>
          </a:p>
          <a:p>
            <a:r>
              <a:rPr lang="cs-CZ" sz="2400" dirty="0" smtClean="0"/>
              <a:t>v anglickém jazyce</a:t>
            </a:r>
          </a:p>
          <a:p>
            <a:pPr marL="285750" indent="-285750">
              <a:buFontTx/>
              <a:buChar char="-"/>
            </a:pPr>
            <a:r>
              <a:rPr lang="cs-CZ" sz="2400" dirty="0" smtClean="0"/>
              <a:t>využití  materiálů získaných v </a:t>
            </a:r>
            <a:r>
              <a:rPr lang="cs-CZ" sz="2400" dirty="0" err="1" smtClean="0"/>
              <a:t>Exeteru</a:t>
            </a:r>
            <a:r>
              <a:rPr lang="cs-CZ" sz="2400" dirty="0" smtClean="0"/>
              <a:t> </a:t>
            </a:r>
          </a:p>
          <a:p>
            <a:r>
              <a:rPr lang="cs-CZ" sz="2400" dirty="0"/>
              <a:t>(</a:t>
            </a:r>
            <a:r>
              <a:rPr lang="cs-CZ" sz="2400" dirty="0" smtClean="0"/>
              <a:t> prospekty, mapy, vlastní fotografie)</a:t>
            </a:r>
          </a:p>
          <a:p>
            <a:r>
              <a:rPr lang="cs-CZ" sz="2400" dirty="0" smtClean="0"/>
              <a:t>v hodinách zeměpisu se žáky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3694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392488" cy="1162050"/>
          </a:xfrm>
        </p:spPr>
        <p:txBody>
          <a:bodyPr>
            <a:normAutofit/>
          </a:bodyPr>
          <a:lstStyle/>
          <a:p>
            <a:r>
              <a:rPr lang="cs-CZ" dirty="0" smtClean="0"/>
              <a:t>Metodický </a:t>
            </a:r>
            <a:r>
              <a:rPr lang="cs-CZ" dirty="0" err="1" smtClean="0"/>
              <a:t>kurz,malta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„</a:t>
            </a:r>
            <a:r>
              <a:rPr lang="cs-CZ" dirty="0" err="1" smtClean="0"/>
              <a:t>the</a:t>
            </a:r>
            <a:r>
              <a:rPr lang="cs-CZ" dirty="0" smtClean="0"/>
              <a:t>  </a:t>
            </a:r>
            <a:r>
              <a:rPr lang="cs-CZ" dirty="0" err="1" smtClean="0"/>
              <a:t>playground</a:t>
            </a:r>
            <a:r>
              <a:rPr lang="cs-CZ" dirty="0" smtClean="0"/>
              <a:t> </a:t>
            </a:r>
            <a:r>
              <a:rPr lang="cs-CZ" dirty="0" err="1" smtClean="0"/>
              <a:t>classroom</a:t>
            </a:r>
            <a:r>
              <a:rPr lang="cs-CZ" dirty="0" smtClean="0"/>
              <a:t>“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23528" y="1484784"/>
            <a:ext cx="3810000" cy="698500"/>
          </a:xfrm>
        </p:spPr>
        <p:txBody>
          <a:bodyPr>
            <a:noAutofit/>
          </a:bodyPr>
          <a:lstStyle/>
          <a:p>
            <a:r>
              <a:rPr lang="cs-CZ" sz="2000" dirty="0" smtClean="0"/>
              <a:t>aneb jak motivovat  žáky prvního stupně k výuce angličtiny </a:t>
            </a:r>
            <a:r>
              <a:rPr lang="cs-CZ" sz="2000" dirty="0" smtClean="0">
                <a:sym typeface="Wingdings" panose="05000000000000000000" pitchFamily="2" charset="2"/>
              </a:rPr>
              <a:t>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72000" y="260648"/>
            <a:ext cx="4337278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Vzdělání neznamená jen chození do školy,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zdělání je zejména rozvoj vlastní osobnosti.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Je to něco, na čem bychom měli pracovat 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elý život. (Petr Havránek)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93096"/>
            <a:ext cx="2891717" cy="2159496"/>
          </a:xfrm>
        </p:spPr>
      </p:pic>
      <p:sp>
        <p:nvSpPr>
          <p:cNvPr id="9" name="Zaoblený obdélníkový popisek 8"/>
          <p:cNvSpPr/>
          <p:nvPr/>
        </p:nvSpPr>
        <p:spPr>
          <a:xfrm>
            <a:off x="539552" y="2276872"/>
            <a:ext cx="2520280" cy="194421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Angličtina pomocí dřevěných kostiček ?</a:t>
            </a:r>
          </a:p>
          <a:p>
            <a:pPr algn="ctr"/>
            <a:r>
              <a:rPr lang="cs-CZ" sz="2400" dirty="0" err="1" smtClean="0">
                <a:solidFill>
                  <a:schemeClr val="bg1"/>
                </a:solidFill>
              </a:rPr>
              <a:t>Yes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888" y="1916832"/>
            <a:ext cx="2425255" cy="181145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537" y="2910465"/>
            <a:ext cx="2907815" cy="1635646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3510407" y="4180344"/>
            <a:ext cx="54663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400" u="sng" dirty="0">
                <a:solidFill>
                  <a:prstClr val="black"/>
                </a:solidFill>
              </a:rPr>
              <a:t>Využití v praxi </a:t>
            </a:r>
            <a:r>
              <a:rPr lang="cs-CZ" sz="2400" u="sng" dirty="0" smtClean="0">
                <a:solidFill>
                  <a:prstClr val="black"/>
                </a:solidFill>
              </a:rPr>
              <a:t>?</a:t>
            </a:r>
          </a:p>
          <a:p>
            <a:pPr marL="342900" lvl="0" indent="-342900">
              <a:buFontTx/>
              <a:buChar char="-"/>
            </a:pPr>
            <a:r>
              <a:rPr lang="cs-CZ" sz="2400" dirty="0" smtClean="0">
                <a:solidFill>
                  <a:prstClr val="black"/>
                </a:solidFill>
              </a:rPr>
              <a:t>mnoho nových metod, her, materiálů</a:t>
            </a:r>
          </a:p>
          <a:p>
            <a:pPr marL="342900" lvl="0" indent="-342900">
              <a:buFontTx/>
              <a:buChar char="-"/>
            </a:pPr>
            <a:r>
              <a:rPr lang="cs-CZ" sz="2400" dirty="0">
                <a:solidFill>
                  <a:prstClr val="black"/>
                </a:solidFill>
              </a:rPr>
              <a:t>s</a:t>
            </a:r>
            <a:r>
              <a:rPr lang="cs-CZ" sz="2400" dirty="0" smtClean="0">
                <a:solidFill>
                  <a:prstClr val="black"/>
                </a:solidFill>
              </a:rPr>
              <a:t>dílení zkušeností s učiteli z Evropy</a:t>
            </a:r>
          </a:p>
          <a:p>
            <a:pPr marL="342900" lvl="0" indent="-342900">
              <a:buFontTx/>
              <a:buChar char="-"/>
            </a:pPr>
            <a:r>
              <a:rPr lang="cs-CZ" sz="2400" dirty="0">
                <a:solidFill>
                  <a:prstClr val="black"/>
                </a:solidFill>
              </a:rPr>
              <a:t>d</a:t>
            </a:r>
            <a:r>
              <a:rPr lang="cs-CZ" sz="2400" dirty="0" smtClean="0">
                <a:solidFill>
                  <a:prstClr val="black"/>
                </a:solidFill>
              </a:rPr>
              <a:t>alší spolupráce s učiteli z kurzu</a:t>
            </a:r>
          </a:p>
          <a:p>
            <a:pPr lvl="0"/>
            <a:r>
              <a:rPr lang="cs-CZ" sz="2400" dirty="0" smtClean="0">
                <a:solidFill>
                  <a:prstClr val="black"/>
                </a:solidFill>
              </a:rPr>
              <a:t>(</a:t>
            </a:r>
            <a:r>
              <a:rPr lang="cs-CZ" sz="2400" dirty="0" err="1" smtClean="0">
                <a:solidFill>
                  <a:prstClr val="black"/>
                </a:solidFill>
              </a:rPr>
              <a:t>eTwinningový</a:t>
            </a:r>
            <a:r>
              <a:rPr lang="cs-CZ" sz="2400" dirty="0" smtClean="0">
                <a:solidFill>
                  <a:prstClr val="black"/>
                </a:solidFill>
              </a:rPr>
              <a:t> projekt)</a:t>
            </a:r>
          </a:p>
          <a:p>
            <a:pPr marL="342900" lvl="0" indent="-342900">
              <a:buFontTx/>
              <a:buChar char="-"/>
            </a:pPr>
            <a:endParaRPr lang="cs-CZ" sz="2400" dirty="0" smtClean="0">
              <a:solidFill>
                <a:prstClr val="black"/>
              </a:solidFill>
            </a:endParaRPr>
          </a:p>
          <a:p>
            <a:pPr marL="342900" lvl="0" indent="-342900">
              <a:buFontTx/>
              <a:buChar char="-"/>
            </a:pPr>
            <a:endParaRPr lang="cs-CZ" sz="2400" dirty="0">
              <a:solidFill>
                <a:prstClr val="black"/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555" y="1695449"/>
            <a:ext cx="1575777" cy="105438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594" y="5733256"/>
            <a:ext cx="873504" cy="93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6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50099"/>
            <a:ext cx="3810000" cy="138821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Stínování</a:t>
            </a:r>
            <a:br>
              <a:rPr lang="cs-CZ" dirty="0" smtClean="0"/>
            </a:br>
            <a:r>
              <a:rPr lang="cs-CZ" dirty="0" smtClean="0"/>
              <a:t> (</a:t>
            </a:r>
            <a:r>
              <a:rPr lang="cs-CZ" dirty="0" err="1" smtClean="0"/>
              <a:t>job-shadowing</a:t>
            </a:r>
            <a:r>
              <a:rPr lang="cs-CZ" dirty="0" smtClean="0"/>
              <a:t>)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německé partnerské   škole v  </a:t>
            </a:r>
            <a:r>
              <a:rPr lang="cs-CZ" dirty="0" err="1" smtClean="0"/>
              <a:t>celle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200983" y="1700808"/>
            <a:ext cx="3810000" cy="698500"/>
          </a:xfrm>
        </p:spPr>
        <p:txBody>
          <a:bodyPr>
            <a:noAutofit/>
          </a:bodyPr>
          <a:lstStyle/>
          <a:p>
            <a:r>
              <a:rPr lang="cs-CZ" sz="2000" dirty="0"/>
              <a:t>a</a:t>
            </a:r>
            <a:r>
              <a:rPr lang="cs-CZ" sz="2000" dirty="0" smtClean="0"/>
              <a:t>neb jak namotivovat žáky druhého stupně  k výuce němčiny</a:t>
            </a:r>
            <a:endParaRPr lang="cs-CZ" sz="20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773202"/>
            <a:ext cx="2556640" cy="1439388"/>
          </a:xfrm>
        </p:spPr>
      </p:pic>
      <p:sp>
        <p:nvSpPr>
          <p:cNvPr id="5" name="TextovéPole 4"/>
          <p:cNvSpPr txBox="1"/>
          <p:nvPr/>
        </p:nvSpPr>
        <p:spPr>
          <a:xfrm>
            <a:off x="4572000" y="404664"/>
            <a:ext cx="4337278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Vzdělání neznamená jen chození do školy,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zdělání je zejména rozvoj vlastní osobnosti.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Je to něco, na čem bychom měli pracovat 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elý život. (Petr Havránek)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68" y="4581128"/>
            <a:ext cx="3420895" cy="1925964"/>
          </a:xfrm>
          <a:prstGeom prst="rect">
            <a:avLst/>
          </a:prstGeom>
        </p:spPr>
      </p:pic>
      <p:sp>
        <p:nvSpPr>
          <p:cNvPr id="8" name="Zaoblený obdélníkový popisek 7"/>
          <p:cNvSpPr/>
          <p:nvPr/>
        </p:nvSpPr>
        <p:spPr>
          <a:xfrm>
            <a:off x="4283968" y="1772816"/>
            <a:ext cx="1800200" cy="264604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Projekty jsou zábava</a:t>
            </a:r>
          </a:p>
          <a:p>
            <a:pPr algn="ctr"/>
            <a:r>
              <a:rPr lang="cs-CZ" sz="2000" dirty="0" smtClean="0">
                <a:sym typeface="Wingdings" panose="05000000000000000000" pitchFamily="2" charset="2"/>
              </a:rPr>
              <a:t></a:t>
            </a:r>
          </a:p>
          <a:p>
            <a:pPr algn="ctr"/>
            <a:r>
              <a:rPr lang="cs-CZ" sz="2000" dirty="0" err="1" smtClean="0"/>
              <a:t>Habe</a:t>
            </a:r>
            <a:r>
              <a:rPr lang="cs-CZ" sz="2000" dirty="0" smtClean="0"/>
              <a:t> </a:t>
            </a:r>
            <a:r>
              <a:rPr lang="cs-CZ" sz="2000" dirty="0" err="1" smtClean="0"/>
              <a:t>ich</a:t>
            </a:r>
            <a:r>
              <a:rPr lang="cs-CZ" sz="2000" dirty="0" smtClean="0"/>
              <a:t> </a:t>
            </a:r>
            <a:r>
              <a:rPr lang="cs-CZ" sz="2000" dirty="0" err="1" smtClean="0"/>
              <a:t>Recht</a:t>
            </a:r>
            <a:r>
              <a:rPr lang="cs-CZ" sz="2000" dirty="0" smtClean="0"/>
              <a:t>?</a:t>
            </a:r>
            <a:endParaRPr lang="cs-CZ" sz="20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284984"/>
            <a:ext cx="2013989" cy="1133876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07504" y="2852936"/>
            <a:ext cx="3960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400" u="sng" dirty="0">
                <a:solidFill>
                  <a:prstClr val="black"/>
                </a:solidFill>
              </a:rPr>
              <a:t>Využití v praxi </a:t>
            </a:r>
            <a:r>
              <a:rPr lang="cs-CZ" sz="2400" u="sng" dirty="0" smtClean="0">
                <a:solidFill>
                  <a:prstClr val="black"/>
                </a:solidFill>
              </a:rPr>
              <a:t>?</a:t>
            </a:r>
          </a:p>
          <a:p>
            <a:pPr marL="342900" lvl="0" indent="-342900">
              <a:buFontTx/>
              <a:buChar char="-"/>
            </a:pPr>
            <a:r>
              <a:rPr lang="cs-CZ" sz="2400" dirty="0">
                <a:solidFill>
                  <a:prstClr val="black"/>
                </a:solidFill>
              </a:rPr>
              <a:t>o</a:t>
            </a:r>
            <a:r>
              <a:rPr lang="cs-CZ" sz="2400" dirty="0" smtClean="0">
                <a:solidFill>
                  <a:prstClr val="black"/>
                </a:solidFill>
              </a:rPr>
              <a:t>živení vlastních hodin NJ</a:t>
            </a:r>
          </a:p>
          <a:p>
            <a:pPr lvl="0"/>
            <a:r>
              <a:rPr lang="cs-CZ" sz="2400" dirty="0">
                <a:solidFill>
                  <a:prstClr val="black"/>
                </a:solidFill>
              </a:rPr>
              <a:t>n</a:t>
            </a:r>
            <a:r>
              <a:rPr lang="cs-CZ" sz="2400" dirty="0" smtClean="0">
                <a:solidFill>
                  <a:prstClr val="black"/>
                </a:solidFill>
              </a:rPr>
              <a:t>ovými aktivitami, projekty</a:t>
            </a:r>
          </a:p>
          <a:p>
            <a:pPr marL="342900" lvl="0" indent="-342900">
              <a:buFontTx/>
              <a:buChar char="-"/>
            </a:pPr>
            <a:r>
              <a:rPr lang="cs-CZ" sz="2400" dirty="0" smtClean="0">
                <a:solidFill>
                  <a:prstClr val="black"/>
                </a:solidFill>
              </a:rPr>
              <a:t>sdílení vlastních zkušeností s ostatními kolegy</a:t>
            </a:r>
          </a:p>
          <a:p>
            <a:pPr marL="342900" lvl="0" indent="-342900">
              <a:buFontTx/>
              <a:buChar char="-"/>
            </a:pPr>
            <a:r>
              <a:rPr lang="cs-CZ" sz="2400" dirty="0" smtClean="0">
                <a:solidFill>
                  <a:prstClr val="black"/>
                </a:solidFill>
              </a:rPr>
              <a:t>Pokračování spolupráce s učiteli z německé školy</a:t>
            </a:r>
          </a:p>
          <a:p>
            <a:pPr lvl="0"/>
            <a:r>
              <a:rPr lang="cs-CZ" sz="2400" dirty="0" smtClean="0">
                <a:solidFill>
                  <a:prstClr val="black"/>
                </a:solidFill>
              </a:rPr>
              <a:t>(další mezinárodní projekty)</a:t>
            </a:r>
          </a:p>
          <a:p>
            <a:pPr lvl="0"/>
            <a:endParaRPr lang="cs-CZ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716" y="620688"/>
            <a:ext cx="4392488" cy="116205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Metodologický </a:t>
            </a:r>
            <a:r>
              <a:rPr lang="cs-CZ" dirty="0"/>
              <a:t>kurz </a:t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"</a:t>
            </a:r>
            <a:r>
              <a:rPr lang="cs-CZ" dirty="0" err="1"/>
              <a:t>Creative</a:t>
            </a:r>
            <a:r>
              <a:rPr lang="cs-CZ" dirty="0"/>
              <a:t> </a:t>
            </a:r>
            <a:r>
              <a:rPr lang="cs-CZ" dirty="0" err="1"/>
              <a:t>Methodology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 smtClean="0"/>
              <a:t>Teachers</a:t>
            </a:r>
            <a:r>
              <a:rPr lang="cs-CZ" dirty="0" smtClean="0"/>
              <a:t>„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exeter</a:t>
            </a:r>
            <a:r>
              <a:rPr lang="cs-CZ" dirty="0" smtClean="0"/>
              <a:t>,  velká </a:t>
            </a:r>
            <a:r>
              <a:rPr lang="cs-CZ" dirty="0" err="1" smtClean="0"/>
              <a:t>británie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79512" y="1844824"/>
            <a:ext cx="5472608" cy="698500"/>
          </a:xfrm>
        </p:spPr>
        <p:txBody>
          <a:bodyPr>
            <a:noAutofit/>
          </a:bodyPr>
          <a:lstStyle/>
          <a:p>
            <a:r>
              <a:rPr lang="cs-CZ" sz="2000" dirty="0"/>
              <a:t>a</a:t>
            </a:r>
            <a:r>
              <a:rPr lang="cs-CZ" sz="2000" dirty="0" smtClean="0"/>
              <a:t>neb jak být dobrým učitelem angličtiny a zaujmout žáky v hodinách AJ </a:t>
            </a:r>
            <a:endParaRPr lang="cs-CZ" sz="20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09120"/>
            <a:ext cx="2784408" cy="2088306"/>
          </a:xfrm>
        </p:spPr>
      </p:pic>
      <p:sp>
        <p:nvSpPr>
          <p:cNvPr id="5" name="TextovéPole 4"/>
          <p:cNvSpPr txBox="1"/>
          <p:nvPr/>
        </p:nvSpPr>
        <p:spPr>
          <a:xfrm>
            <a:off x="4283968" y="548680"/>
            <a:ext cx="4536504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Vzdělání neznamená jen chození do školy,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zdělání je zejména rozvoj vlastní osobnosti.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Je to něco, na čem bychom měli pracovat 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elý život. (Petr Havránek)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Zaoblený obdélníkový popisek 7"/>
          <p:cNvSpPr/>
          <p:nvPr/>
        </p:nvSpPr>
        <p:spPr>
          <a:xfrm>
            <a:off x="611560" y="2636912"/>
            <a:ext cx="2952328" cy="172819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My </a:t>
            </a:r>
            <a:r>
              <a:rPr lang="cs-CZ" sz="2000" dirty="0" err="1" smtClean="0"/>
              <a:t>name</a:t>
            </a:r>
            <a:r>
              <a:rPr lang="cs-CZ" sz="2000" dirty="0" smtClean="0"/>
              <a:t> </a:t>
            </a:r>
            <a:r>
              <a:rPr lang="cs-CZ" sz="2000" dirty="0" err="1" smtClean="0"/>
              <a:t>is</a:t>
            </a:r>
            <a:r>
              <a:rPr lang="cs-CZ" sz="2000" dirty="0" smtClean="0"/>
              <a:t> Andrew</a:t>
            </a:r>
          </a:p>
          <a:p>
            <a:pPr algn="ctr"/>
            <a:r>
              <a:rPr lang="cs-CZ" sz="2000" dirty="0" smtClean="0"/>
              <a:t>I </a:t>
            </a:r>
            <a:r>
              <a:rPr lang="cs-CZ" sz="2000" dirty="0" err="1" smtClean="0"/>
              <a:t>am</a:t>
            </a:r>
            <a:r>
              <a:rPr lang="cs-CZ" sz="2000" dirty="0" smtClean="0"/>
              <a:t> Czech </a:t>
            </a:r>
          </a:p>
          <a:p>
            <a:pPr algn="ctr"/>
            <a:r>
              <a:rPr lang="cs-CZ" sz="2000" dirty="0"/>
              <a:t>a</a:t>
            </a:r>
            <a:r>
              <a:rPr lang="cs-CZ" sz="2000" dirty="0" smtClean="0"/>
              <a:t>nd </a:t>
            </a:r>
            <a:r>
              <a:rPr lang="cs-CZ" sz="2000" dirty="0" err="1" smtClean="0"/>
              <a:t>I´d</a:t>
            </a:r>
            <a:r>
              <a:rPr lang="cs-CZ" sz="2000" dirty="0" smtClean="0"/>
              <a:t> </a:t>
            </a:r>
            <a:r>
              <a:rPr lang="cs-CZ" sz="2000" dirty="0" err="1" smtClean="0"/>
              <a:t>like</a:t>
            </a:r>
            <a:r>
              <a:rPr lang="cs-CZ" sz="2000" dirty="0" smtClean="0"/>
              <a:t> to </a:t>
            </a:r>
            <a:r>
              <a:rPr lang="cs-CZ" sz="2000" dirty="0" err="1" smtClean="0"/>
              <a:t>be</a:t>
            </a:r>
            <a:r>
              <a:rPr lang="cs-CZ" sz="2000" dirty="0" smtClean="0"/>
              <a:t> </a:t>
            </a:r>
          </a:p>
          <a:p>
            <a:pPr algn="ctr"/>
            <a:r>
              <a:rPr lang="cs-CZ" sz="2000" dirty="0"/>
              <a:t>a</a:t>
            </a:r>
            <a:r>
              <a:rPr lang="cs-CZ" sz="2000" dirty="0" smtClean="0"/>
              <a:t> </a:t>
            </a:r>
            <a:r>
              <a:rPr lang="cs-CZ" sz="2000" dirty="0" err="1" smtClean="0"/>
              <a:t>Teacher</a:t>
            </a:r>
            <a:endParaRPr lang="cs-CZ" sz="2000" dirty="0" smtClean="0"/>
          </a:p>
          <a:p>
            <a:pPr algn="ctr"/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276872"/>
            <a:ext cx="2627784" cy="1970838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3854219" y="4365104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400" u="sng" dirty="0">
                <a:solidFill>
                  <a:prstClr val="black"/>
                </a:solidFill>
              </a:rPr>
              <a:t>Využití v praxi </a:t>
            </a:r>
            <a:r>
              <a:rPr lang="cs-CZ" sz="2400" u="sng" dirty="0" smtClean="0">
                <a:solidFill>
                  <a:prstClr val="black"/>
                </a:solidFill>
              </a:rPr>
              <a:t>?</a:t>
            </a:r>
          </a:p>
          <a:p>
            <a:pPr marL="342900" lvl="0" indent="-342900">
              <a:buFontTx/>
              <a:buChar char="-"/>
            </a:pPr>
            <a:r>
              <a:rPr lang="cs-CZ" sz="2400" dirty="0" smtClean="0">
                <a:solidFill>
                  <a:prstClr val="black"/>
                </a:solidFill>
              </a:rPr>
              <a:t>nové metody, inspirace do vlastních hodin angličtiny</a:t>
            </a:r>
          </a:p>
          <a:p>
            <a:pPr marL="342900" lvl="0" indent="-342900">
              <a:buFontTx/>
              <a:buChar char="-"/>
            </a:pPr>
            <a:r>
              <a:rPr lang="cs-CZ" sz="2400" dirty="0">
                <a:solidFill>
                  <a:prstClr val="black"/>
                </a:solidFill>
              </a:rPr>
              <a:t>n</a:t>
            </a:r>
            <a:r>
              <a:rPr lang="cs-CZ" sz="2400" dirty="0" smtClean="0">
                <a:solidFill>
                  <a:prstClr val="black"/>
                </a:solidFill>
              </a:rPr>
              <a:t>avázání nových kontaktů</a:t>
            </a:r>
          </a:p>
          <a:p>
            <a:pPr marL="342900" lvl="0" indent="-342900">
              <a:buFontTx/>
              <a:buChar char="-"/>
            </a:pPr>
            <a:r>
              <a:rPr lang="cs-CZ" sz="2400" dirty="0">
                <a:solidFill>
                  <a:prstClr val="black"/>
                </a:solidFill>
              </a:rPr>
              <a:t>r</a:t>
            </a:r>
            <a:r>
              <a:rPr lang="cs-CZ" sz="2400" dirty="0" smtClean="0">
                <a:solidFill>
                  <a:prstClr val="black"/>
                </a:solidFill>
              </a:rPr>
              <a:t>ozšíření vědomostí o kultuře a tradicích v Anglii  </a:t>
            </a:r>
            <a:endParaRPr lang="cs-CZ" sz="2400" dirty="0">
              <a:solidFill>
                <a:prstClr val="black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852936"/>
            <a:ext cx="2267744" cy="1700808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6952976" y="2060848"/>
            <a:ext cx="1682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St´Patrick´s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endParaRPr lang="cs-CZ" dirty="0" smtClean="0"/>
          </a:p>
          <a:p>
            <a:r>
              <a:rPr lang="cs-CZ" dirty="0" smtClean="0"/>
              <a:t>17th </a:t>
            </a:r>
            <a:r>
              <a:rPr lang="cs-CZ" dirty="0" err="1" smtClean="0"/>
              <a:t>March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720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-157222"/>
            <a:ext cx="3810000" cy="1162050"/>
          </a:xfrm>
        </p:spPr>
        <p:txBody>
          <a:bodyPr/>
          <a:lstStyle/>
          <a:p>
            <a:r>
              <a:rPr lang="cs-CZ" dirty="0" smtClean="0"/>
              <a:t>A co dál ?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95536" y="1013347"/>
            <a:ext cx="3810000" cy="698500"/>
          </a:xfrm>
        </p:spPr>
        <p:txBody>
          <a:bodyPr>
            <a:noAutofit/>
          </a:bodyPr>
          <a:lstStyle/>
          <a:p>
            <a:r>
              <a:rPr lang="cs-CZ" sz="2400" dirty="0"/>
              <a:t>a</a:t>
            </a:r>
            <a:r>
              <a:rPr lang="cs-CZ" sz="2400" dirty="0" smtClean="0"/>
              <a:t>neb jak nevyhořet</a:t>
            </a:r>
          </a:p>
          <a:p>
            <a:r>
              <a:rPr lang="cs-CZ" sz="2400" dirty="0"/>
              <a:t>a</a:t>
            </a:r>
            <a:r>
              <a:rPr lang="cs-CZ" sz="2400" dirty="0" smtClean="0"/>
              <a:t> motivovat další kolegy</a:t>
            </a:r>
          </a:p>
          <a:p>
            <a:r>
              <a:rPr lang="cs-CZ" sz="2400" dirty="0" smtClean="0"/>
              <a:t> k sebevzdělávání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283968" y="260648"/>
            <a:ext cx="4337278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Vzdělání neznamená jen chození do školy,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zdělání je zejména rozvoj vlastní osobnosti.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Je to něco, na čem bychom měli pracovat 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elý život. (Petr Havránek)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72816"/>
            <a:ext cx="4260448" cy="4392488"/>
          </a:xfr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04660"/>
            <a:ext cx="3131840" cy="2348880"/>
          </a:xfrm>
          <a:prstGeom prst="rect">
            <a:avLst/>
          </a:prstGeom>
        </p:spPr>
      </p:pic>
      <p:pic>
        <p:nvPicPr>
          <p:cNvPr id="2050" name="Picture 2" descr="C:\Users\evik\Desktop\KA1 2015\3. webnode\citáty-Kdo-sám-na-sobě-nepracuje-605x6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98" y="4749850"/>
            <a:ext cx="2222069" cy="84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29003" y="5829823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5"/>
              </a:rPr>
              <a:t>Šíření výsledků v praxi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895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207</TotalTime>
  <Words>405</Words>
  <Application>Microsoft Office PowerPoint</Application>
  <PresentationFormat>Předvádění na obrazovce (4:3)</PresentationFormat>
  <Paragraphs>80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Slunovrat</vt:lpstr>
      <vt:lpstr>     Vzdělání není jen pro žáky</vt:lpstr>
      <vt:lpstr>Jazykový kurz  exeter,velká  británie</vt:lpstr>
      <vt:lpstr>Metodický kurz,malta   „the  playground classroom“</vt:lpstr>
      <vt:lpstr>Stínování  (job-shadowing)   v německé partnerské   škole v  celle </vt:lpstr>
      <vt:lpstr>Metodologický kurz   "Creative Methodology for Teachers„  exeter,  velká británie</vt:lpstr>
      <vt:lpstr>A co dál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Vzdělání není jen pro žáky</dc:title>
  <dc:creator>evik</dc:creator>
  <cp:lastModifiedBy>evik</cp:lastModifiedBy>
  <cp:revision>15</cp:revision>
  <dcterms:created xsi:type="dcterms:W3CDTF">2017-04-26T17:22:05Z</dcterms:created>
  <dcterms:modified xsi:type="dcterms:W3CDTF">2017-04-29T13:54:54Z</dcterms:modified>
</cp:coreProperties>
</file>